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0279975" cy="4280852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897"/>
    <a:srgbClr val="FFFEFE"/>
    <a:srgbClr val="B6836D"/>
    <a:srgbClr val="FFBB66"/>
    <a:srgbClr val="FBED26"/>
    <a:srgbClr val="C8DC0C"/>
    <a:srgbClr val="810000"/>
    <a:srgbClr val="9A0000"/>
    <a:srgbClr val="C00000"/>
    <a:srgbClr val="EFE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0538" autoAdjust="0"/>
  </p:normalViewPr>
  <p:slideViewPr>
    <p:cSldViewPr>
      <p:cViewPr>
        <p:scale>
          <a:sx n="25" d="100"/>
          <a:sy n="25" d="100"/>
        </p:scale>
        <p:origin x="288" y="-2340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50" d="100"/>
          <a:sy n="50" d="100"/>
        </p:scale>
        <p:origin x="2970" y="1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9DC91C-6088-419E-8AD8-1D59F836E7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70D85-ADE6-423C-ABB6-C2D1C5EAC0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3E074-386C-4931-A386-955C4E4779F4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EE404-4FB8-4C90-B4DE-12B77FB8F1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7F836-843A-4327-9105-2F686DDF5D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FA6E0-9D87-4CE2-8F8A-0B2A1474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5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30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314000" y="5868000"/>
            <a:ext cx="28962000" cy="3520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 descr="FAU_Logo_Tech_englisch_DinA4_RGB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732275" y="1602062"/>
            <a:ext cx="11010986" cy="2880320"/>
          </a:xfrm>
          <a:prstGeom prst="rect">
            <a:avLst/>
          </a:prstGeom>
        </p:spPr>
      </p:pic>
      <p:sp>
        <p:nvSpPr>
          <p:cNvPr id="15" name="Rechteck 7">
            <a:extLst>
              <a:ext uri="{FF2B5EF4-FFF2-40B4-BE49-F238E27FC236}">
                <a16:creationId xmlns:a16="http://schemas.microsoft.com/office/drawing/2014/main" id="{EA37C00A-8B17-45BB-AD90-BC71C8D96A49}"/>
              </a:ext>
            </a:extLst>
          </p:cNvPr>
          <p:cNvSpPr/>
          <p:nvPr userDrawn="1"/>
        </p:nvSpPr>
        <p:spPr>
          <a:xfrm>
            <a:off x="0" y="5868000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7">
            <a:extLst>
              <a:ext uri="{FF2B5EF4-FFF2-40B4-BE49-F238E27FC236}">
                <a16:creationId xmlns:a16="http://schemas.microsoft.com/office/drawing/2014/main" id="{FE39848A-C256-48CA-B42F-D0720769ABF3}"/>
              </a:ext>
            </a:extLst>
          </p:cNvPr>
          <p:cNvSpPr/>
          <p:nvPr userDrawn="1"/>
        </p:nvSpPr>
        <p:spPr>
          <a:xfrm>
            <a:off x="0" y="11899206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99699884-2976-4B98-BAFE-F5814E0CD59C}"/>
              </a:ext>
            </a:extLst>
          </p:cNvPr>
          <p:cNvSpPr/>
          <p:nvPr userDrawn="1"/>
        </p:nvSpPr>
        <p:spPr>
          <a:xfrm>
            <a:off x="0" y="17930412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F2F68-6993-4AF4-8745-EAF3199FCF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14" y="642272"/>
            <a:ext cx="4799900" cy="479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2EC16-73F1-423F-AF42-4B4A36C985B9}"/>
              </a:ext>
            </a:extLst>
          </p:cNvPr>
          <p:cNvSpPr txBox="1"/>
          <p:nvPr userDrawn="1"/>
        </p:nvSpPr>
        <p:spPr>
          <a:xfrm>
            <a:off x="6844040" y="3445849"/>
            <a:ext cx="98908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PEKING UNIVERSITY</a:t>
            </a:r>
          </a:p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COLLEGE OF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F85A4-166C-4831-B154-71233F0A0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9" r="-2555" b="21848"/>
          <a:stretch/>
        </p:blipFill>
        <p:spPr>
          <a:xfrm>
            <a:off x="6787059" y="642273"/>
            <a:ext cx="9649072" cy="2880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49724197-AB2A-45EF-BEEC-197764E99FD6}"/>
              </a:ext>
            </a:extLst>
          </p:cNvPr>
          <p:cNvSpPr/>
          <p:nvPr/>
        </p:nvSpPr>
        <p:spPr bwMode="auto">
          <a:xfrm>
            <a:off x="1867024" y="9879070"/>
            <a:ext cx="14895127" cy="913757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D56CE7-CBA9-4D37-8285-8EB00CFEC3DA}"/>
              </a:ext>
            </a:extLst>
          </p:cNvPr>
          <p:cNvSpPr/>
          <p:nvPr/>
        </p:nvSpPr>
        <p:spPr bwMode="auto">
          <a:xfrm>
            <a:off x="17181542" y="8982349"/>
            <a:ext cx="12699294" cy="120131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86459" y="41688001"/>
            <a:ext cx="28435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Pattern Recognition Lab, Department 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Computer Science, Friedrich-Alexander University Erlangen-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Nuremberg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                               http://www5.cs.fau.de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74491" y="6079134"/>
            <a:ext cx="28227136" cy="29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0" tIns="91440" anchor="t">
            <a:prstTxWarp prst="textNoShape">
              <a:avLst/>
            </a:prstTxWarp>
          </a:bodyPr>
          <a:lstStyle/>
          <a:p>
            <a:pPr algn="ctr" defTabSz="4173538">
              <a:spcBef>
                <a:spcPts val="600"/>
              </a:spcBef>
            </a:pPr>
            <a:r>
              <a:rPr lang="en-US" sz="6000" b="1" dirty="0">
                <a:latin typeface="+mj-lt"/>
                <a:cs typeface="Verdana"/>
              </a:rPr>
              <a:t>Synthetic Fundus Fluorescein Angiography using Deep Neural Networks</a:t>
            </a:r>
          </a:p>
          <a:p>
            <a:pPr algn="ctr" defTabSz="4173538">
              <a:spcBef>
                <a:spcPts val="600"/>
              </a:spcBef>
            </a:pPr>
            <a:r>
              <a:rPr lang="en-US" sz="3100" dirty="0">
                <a:latin typeface="+mj-lt"/>
                <a:cs typeface="Verdana"/>
              </a:rPr>
              <a:t>Florian Schiffers</a:t>
            </a:r>
            <a:r>
              <a:rPr lang="en-US" sz="3100" baseline="30000" dirty="0">
                <a:latin typeface="+mj-lt"/>
                <a:cs typeface="Verdana"/>
              </a:rPr>
              <a:t>1,2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Zekuan</a:t>
            </a:r>
            <a:r>
              <a:rPr lang="en-US" sz="3100" dirty="0">
                <a:latin typeface="+mj-lt"/>
                <a:cs typeface="Verdana"/>
              </a:rPr>
              <a:t> Yu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Steve Arguin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Andreas Maier</a:t>
            </a:r>
            <a:r>
              <a:rPr lang="en-US" sz="3100" baseline="30000" dirty="0">
                <a:latin typeface="+mj-lt"/>
                <a:cs typeface="Verdana"/>
              </a:rPr>
              <a:t>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Qiushi</a:t>
            </a:r>
            <a:r>
              <a:rPr lang="en-US" sz="3100" dirty="0">
                <a:latin typeface="+mj-lt"/>
                <a:cs typeface="Verdana"/>
              </a:rPr>
              <a:t> Ren</a:t>
            </a:r>
            <a:r>
              <a:rPr lang="en-US" sz="3100" baseline="30000" dirty="0">
                <a:latin typeface="+mj-lt"/>
                <a:cs typeface="Verdana"/>
              </a:rPr>
              <a:t>1</a:t>
            </a:r>
            <a:endParaRPr lang="en-US" sz="3100" b="1" dirty="0">
              <a:latin typeface="+mj-lt"/>
              <a:cs typeface="Verdana"/>
            </a:endParaRPr>
          </a:p>
          <a:p>
            <a:pPr algn="ctr" defTabSz="4173538">
              <a:lnSpc>
                <a:spcPct val="110000"/>
              </a:lnSpc>
              <a:spcBef>
                <a:spcPts val="300"/>
              </a:spcBef>
            </a:pPr>
            <a:r>
              <a:rPr lang="en-US" sz="2400" baseline="30000" dirty="0">
                <a:latin typeface="+mj-lt"/>
                <a:cs typeface="Verdana"/>
              </a:rPr>
              <a:t>1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latin typeface="+mj-lt"/>
                <a:cs typeface="Verdana"/>
              </a:rPr>
              <a:t>Department of Biomedical Engineering, College of Engineering, Peking University, Beijing, China</a:t>
            </a:r>
            <a:br>
              <a:rPr lang="en-US" sz="2400" i="1" dirty="0">
                <a:latin typeface="+mj-lt"/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2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cs typeface="Verdana"/>
              </a:rPr>
              <a:t>Pattern Recognition Lab, Department of Computer Science, Friedrich-Alexander University Erlangen-Nuremberg, Erlangen, Germany</a:t>
            </a:r>
            <a:br>
              <a:rPr lang="en-US" sz="2400" i="1" dirty="0"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 </a:t>
            </a:r>
            <a:r>
              <a:rPr lang="en-US" sz="2400" dirty="0">
                <a:latin typeface="+mj-lt"/>
                <a:cs typeface="Verdana"/>
              </a:rPr>
              <a:t> </a:t>
            </a:r>
            <a:endParaRPr lang="en-US" sz="2400" i="1" dirty="0">
              <a:latin typeface="+mj-lt"/>
              <a:cs typeface="Verdana"/>
            </a:endParaRPr>
          </a:p>
        </p:txBody>
      </p:sp>
      <p:sp>
        <p:nvSpPr>
          <p:cNvPr id="46" name="AutoShape 406"/>
          <p:cNvSpPr>
            <a:spLocks noChangeArrowheads="1"/>
          </p:cNvSpPr>
          <p:nvPr/>
        </p:nvSpPr>
        <p:spPr bwMode="auto">
          <a:xfrm>
            <a:off x="17181542" y="36927783"/>
            <a:ext cx="12720085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References</a:t>
            </a:r>
          </a:p>
        </p:txBody>
      </p: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17194484" y="37786310"/>
            <a:ext cx="12684326" cy="83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6" tIns="45695" rIns="91386" bIns="45695">
            <a:prstTxWarp prst="textNoShape">
              <a:avLst/>
            </a:prstTxWarp>
            <a:spAutoFit/>
          </a:bodyPr>
          <a:lstStyle/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</p:txBody>
      </p:sp>
      <p:grpSp>
        <p:nvGrpSpPr>
          <p:cNvPr id="48" name="Group 108"/>
          <p:cNvGrpSpPr/>
          <p:nvPr/>
        </p:nvGrpSpPr>
        <p:grpSpPr>
          <a:xfrm>
            <a:off x="1834806" y="34131604"/>
            <a:ext cx="15000476" cy="3413661"/>
            <a:chOff x="898525" y="39423975"/>
            <a:chExt cx="16283587" cy="3957746"/>
          </a:xfrm>
        </p:grpSpPr>
        <p:sp>
          <p:nvSpPr>
            <p:cNvPr id="79" name="AutoShape 406"/>
            <p:cNvSpPr>
              <a:spLocks noChangeArrowheads="1"/>
            </p:cNvSpPr>
            <p:nvPr/>
          </p:nvSpPr>
          <p:spPr bwMode="auto">
            <a:xfrm>
              <a:off x="898525" y="39423975"/>
              <a:ext cx="16271875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Conclusions</a:t>
              </a:r>
            </a:p>
          </p:txBody>
        </p:sp>
        <p:sp>
          <p:nvSpPr>
            <p:cNvPr id="80" name="TextBox 46"/>
            <p:cNvSpPr txBox="1">
              <a:spLocks noChangeArrowheads="1"/>
            </p:cNvSpPr>
            <p:nvPr/>
          </p:nvSpPr>
          <p:spPr bwMode="auto">
            <a:xfrm>
              <a:off x="908479" y="40673338"/>
              <a:ext cx="16273633" cy="270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Noise suppressing filter </a:t>
              </a:r>
              <a:r>
                <a:rPr lang="en-US" sz="3500" dirty="0">
                  <a:latin typeface="+mj-lt"/>
                  <a:cs typeface="Verdana"/>
                </a:rPr>
                <a:t>for (differential) filtered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Linear method: </a:t>
              </a:r>
              <a:r>
                <a:rPr lang="en-US" sz="3500" b="1" dirty="0">
                  <a:latin typeface="+mj-lt"/>
                  <a:cs typeface="Verdana"/>
                </a:rPr>
                <a:t>low computational cost</a:t>
              </a:r>
              <a:endParaRPr lang="en-US" sz="3500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Regularization independent of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filter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b="1" dirty="0">
                <a:latin typeface="+mj-lt"/>
                <a:cs typeface="Verdana"/>
              </a:endParaRPr>
            </a:p>
          </p:txBody>
        </p:sp>
      </p:grpSp>
      <p:sp>
        <p:nvSpPr>
          <p:cNvPr id="49" name="TextBox 64"/>
          <p:cNvSpPr txBox="1">
            <a:spLocks noChangeArrowheads="1"/>
          </p:cNvSpPr>
          <p:nvPr/>
        </p:nvSpPr>
        <p:spPr bwMode="auto">
          <a:xfrm>
            <a:off x="17577348" y="17475559"/>
            <a:ext cx="11884098" cy="169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+mj-lt"/>
                <a:cs typeface="Verdana"/>
              </a:rPr>
              <a:t>Figure 1:</a:t>
            </a:r>
            <a:r>
              <a:rPr lang="en-US" sz="3200" dirty="0">
                <a:latin typeface="+mj-lt"/>
                <a:cs typeface="Verdana"/>
              </a:rPr>
              <a:t> Illustration of the axial Noise Power Spectrum of     </a:t>
            </a:r>
          </a:p>
          <a:p>
            <a:pPr algn="just"/>
            <a:r>
              <a:rPr lang="en-US" sz="3200" b="1" dirty="0">
                <a:latin typeface="+mj-lt"/>
                <a:cs typeface="Verdana"/>
              </a:rPr>
              <a:t>(a)</a:t>
            </a:r>
            <a:r>
              <a:rPr lang="en-US" sz="3200" dirty="0">
                <a:latin typeface="+mj-lt"/>
                <a:cs typeface="Verdana"/>
              </a:rPr>
              <a:t> Conventional CT </a:t>
            </a:r>
            <a:r>
              <a:rPr lang="en-US" sz="3200" b="1" dirty="0">
                <a:latin typeface="+mj-lt"/>
                <a:cs typeface="Verdana"/>
              </a:rPr>
              <a:t>(b) </a:t>
            </a:r>
            <a:r>
              <a:rPr lang="en-US" sz="3200" dirty="0">
                <a:latin typeface="+mj-lt"/>
                <a:cs typeface="Verdana"/>
              </a:rPr>
              <a:t>Differential CT (D-CT). Noise in D-CT is concentrated in the lower frequencies. The relative scaling is dependent on the measurement setup.</a:t>
            </a:r>
          </a:p>
        </p:txBody>
      </p:sp>
      <p:grpSp>
        <p:nvGrpSpPr>
          <p:cNvPr id="51" name="Group 138"/>
          <p:cNvGrpSpPr/>
          <p:nvPr/>
        </p:nvGrpSpPr>
        <p:grpSpPr>
          <a:xfrm>
            <a:off x="1820294" y="19886887"/>
            <a:ext cx="15004497" cy="6523383"/>
            <a:chOff x="885211" y="11688232"/>
            <a:chExt cx="15251658" cy="7563112"/>
          </a:xfrm>
        </p:grpSpPr>
        <p:sp>
          <p:nvSpPr>
            <p:cNvPr id="77" name="AutoShape 406"/>
            <p:cNvSpPr>
              <a:spLocks noChangeArrowheads="1"/>
            </p:cNvSpPr>
            <p:nvPr/>
          </p:nvSpPr>
          <p:spPr bwMode="auto">
            <a:xfrm>
              <a:off x="896102" y="11688232"/>
              <a:ext cx="15240767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Materials and Methods</a:t>
              </a:r>
            </a:p>
          </p:txBody>
        </p:sp>
        <p:sp>
          <p:nvSpPr>
            <p:cNvPr id="78" name="TextBox 54"/>
            <p:cNvSpPr txBox="1">
              <a:spLocks noChangeArrowheads="1"/>
            </p:cNvSpPr>
            <p:nvPr/>
          </p:nvSpPr>
          <p:spPr bwMode="auto">
            <a:xfrm>
              <a:off x="885211" y="12810594"/>
              <a:ext cx="15241017" cy="644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Angiographic imaging may pose risks of harm to the patient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Equivalent to deconvolution with the inverse filter – allows application of noisy deconvolution techniques to CT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Utilize linear Wiener deconvolution for ease-of-use and speed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Denoising 2-D reconstruction filter </a:t>
              </a:r>
              <a:r>
                <a:rPr lang="en-US" sz="3500" b="1" dirty="0">
                  <a:latin typeface="+mj-lt"/>
                  <a:cs typeface="Verdana"/>
                </a:rPr>
                <a:t>W </a:t>
              </a:r>
              <a:r>
                <a:rPr lang="en-US" sz="3500" dirty="0">
                  <a:latin typeface="+mj-lt"/>
                  <a:cs typeface="Verdana"/>
                </a:rPr>
                <a:t>is defined in Fourier domain as: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The ratio N/S defines prior knowledge about the reconstructed object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We assume a signal-to-noise ratio of </a:t>
              </a:r>
              <a:r>
                <a:rPr lang="el-GR" sz="3500" b="1" dirty="0">
                  <a:latin typeface="+mj-lt"/>
                  <a:cs typeface="Verdana"/>
                </a:rPr>
                <a:t>λ</a:t>
              </a:r>
              <a:r>
                <a:rPr lang="de-DE" sz="3500" dirty="0">
                  <a:latin typeface="+mj-lt"/>
                  <a:cs typeface="Verdana"/>
                </a:rPr>
                <a:t>, </a:t>
              </a:r>
              <a:r>
                <a:rPr lang="en-US" sz="3500" dirty="0" err="1">
                  <a:latin typeface="+mj-lt"/>
                  <a:cs typeface="Verdana"/>
                </a:rPr>
                <a:t>quadratically</a:t>
              </a:r>
              <a:r>
                <a:rPr lang="en-US" sz="3500" dirty="0">
                  <a:latin typeface="+mj-lt"/>
                  <a:cs typeface="Verdana"/>
                </a:rPr>
                <a:t> decaying towards high frequencies</a:t>
              </a:r>
            </a:p>
          </p:txBody>
        </p:sp>
      </p:grpSp>
      <p:sp>
        <p:nvSpPr>
          <p:cNvPr id="75" name="AutoShape 406"/>
          <p:cNvSpPr>
            <a:spLocks noChangeArrowheads="1"/>
          </p:cNvSpPr>
          <p:nvPr/>
        </p:nvSpPr>
        <p:spPr bwMode="auto">
          <a:xfrm>
            <a:off x="1833218" y="8995758"/>
            <a:ext cx="14993782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Angiographic Fundus Imaging</a:t>
            </a:r>
          </a:p>
        </p:txBody>
      </p:sp>
      <p:grpSp>
        <p:nvGrpSpPr>
          <p:cNvPr id="53" name="Group 137"/>
          <p:cNvGrpSpPr/>
          <p:nvPr/>
        </p:nvGrpSpPr>
        <p:grpSpPr>
          <a:xfrm>
            <a:off x="1825891" y="27894385"/>
            <a:ext cx="15007517" cy="5424399"/>
            <a:chOff x="883616" y="25466373"/>
            <a:chExt cx="15254728" cy="6288965"/>
          </a:xfrm>
        </p:grpSpPr>
        <p:sp>
          <p:nvSpPr>
            <p:cNvPr id="73" name="AutoShape 406"/>
            <p:cNvSpPr>
              <a:spLocks noChangeArrowheads="1"/>
            </p:cNvSpPr>
            <p:nvPr/>
          </p:nvSpPr>
          <p:spPr bwMode="auto">
            <a:xfrm>
              <a:off x="897578" y="25466373"/>
              <a:ext cx="15240766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Results and Discussion</a:t>
              </a: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883616" y="26569353"/>
              <a:ext cx="15242612" cy="5185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Computational Complexity: </a:t>
              </a:r>
              <a:r>
                <a:rPr lang="en-US" sz="3500" dirty="0">
                  <a:latin typeface="+mj-lt"/>
                  <a:cs typeface="Verdana"/>
                </a:rPr>
                <a:t>Negligible increase (2-D Fourier Transform vs. 1-D Fourier transform for FBP)</a:t>
              </a:r>
              <a:endParaRPr lang="en-US" sz="3500" i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Substantial noise reduction </a:t>
              </a:r>
              <a:r>
                <a:rPr lang="en-US" sz="3500" dirty="0">
                  <a:latin typeface="+mj-lt"/>
                  <a:cs typeface="Verdana"/>
                </a:rPr>
                <a:t>possible for both CT and D-CT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Higher PSNR gain for CT compared to D-CT </a:t>
              </a:r>
              <a:r>
                <a:rPr lang="en-US" sz="3500" dirty="0">
                  <a:latin typeface="+mj-lt"/>
                  <a:cs typeface="Verdana"/>
                </a:rPr>
                <a:t>for optimal </a:t>
              </a:r>
              <a:r>
                <a:rPr lang="el-GR" sz="3500" dirty="0"/>
                <a:t>λ</a:t>
              </a:r>
              <a:r>
                <a:rPr lang="el-GR" sz="3600" dirty="0"/>
                <a:t> </a:t>
              </a:r>
              <a:r>
                <a:rPr lang="en-US" sz="3500" dirty="0">
                  <a:latin typeface="+mj-lt"/>
                  <a:cs typeface="Verdana"/>
                </a:rPr>
                <a:t>due to less spectral overlap of object and noise (+6.9dB vs +4.2dB)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Conventional CT: </a:t>
              </a:r>
              <a:r>
                <a:rPr lang="en-US" sz="3500" b="1" dirty="0">
                  <a:latin typeface="+mj-lt"/>
                  <a:cs typeface="Verdana"/>
                </a:rPr>
                <a:t>noise/resolution tradeoff </a:t>
              </a:r>
              <a:r>
                <a:rPr lang="en-US" sz="3500" dirty="0">
                  <a:latin typeface="+mj-lt"/>
                  <a:cs typeface="Verdana"/>
                </a:rPr>
                <a:t>(Fig. 2a)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Differential CT: </a:t>
              </a:r>
              <a:r>
                <a:rPr lang="en-US" sz="3500" b="1" dirty="0">
                  <a:latin typeface="+mj-lt"/>
                  <a:cs typeface="Verdana"/>
                </a:rPr>
                <a:t>noise/contrast tradeoff </a:t>
              </a:r>
              <a:r>
                <a:rPr lang="en-US" sz="3500" dirty="0">
                  <a:latin typeface="+mj-lt"/>
                  <a:cs typeface="Verdana"/>
                </a:rPr>
                <a:t>(Fig. 2b)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Planned: further experiments to investigate the effect on quantitation</a:t>
              </a:r>
            </a:p>
          </p:txBody>
        </p:sp>
      </p:grpSp>
      <p:sp>
        <p:nvSpPr>
          <p:cNvPr id="54" name="Rectangle 131"/>
          <p:cNvSpPr/>
          <p:nvPr/>
        </p:nvSpPr>
        <p:spPr bwMode="auto">
          <a:xfrm>
            <a:off x="1820294" y="38811107"/>
            <a:ext cx="14996236" cy="153125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t"/>
          <a:lstStyle/>
          <a:p>
            <a:pPr>
              <a:defRPr/>
            </a:pPr>
            <a:r>
              <a:rPr lang="en-US" sz="3000" b="1" dirty="0">
                <a:solidFill>
                  <a:srgbClr val="000000"/>
                </a:solidFill>
                <a:latin typeface="+mj-lt"/>
                <a:cs typeface="Verdana"/>
              </a:rPr>
              <a:t>Contact</a:t>
            </a:r>
          </a:p>
          <a:p>
            <a:pPr>
              <a:tabLst>
                <a:tab pos="520700" algn="l"/>
              </a:tabLst>
              <a:defRPr/>
            </a:pPr>
            <a:r>
              <a:rPr lang="en-US" sz="2600" dirty="0" err="1">
                <a:solidFill>
                  <a:srgbClr val="000000"/>
                </a:solidFill>
                <a:latin typeface="+mj-lt"/>
                <a:cs typeface="Verdana"/>
                <a:sym typeface="Wingdings"/>
              </a:rPr>
              <a:t></a:t>
            </a:r>
            <a:r>
              <a:rPr lang="de-DE" sz="2600" dirty="0">
                <a:latin typeface="+mj-lt"/>
                <a:sym typeface="Wingdings"/>
              </a:rPr>
              <a:t>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ingdings"/>
              </a:rPr>
              <a:t>florian.schiffers@fau.de</a:t>
            </a:r>
            <a:endParaRPr lang="en-US" sz="2600" dirty="0">
              <a:solidFill>
                <a:schemeClr val="accent2">
                  <a:lumMod val="50000"/>
                </a:schemeClr>
              </a:solidFill>
              <a:latin typeface="+mj-lt"/>
              <a:cs typeface="Verdana"/>
            </a:endParaRPr>
          </a:p>
          <a:p>
            <a:pPr>
              <a:tabLst>
                <a:tab pos="520700" algn="l"/>
              </a:tabLst>
              <a:defRPr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ebdings"/>
              </a:rPr>
              <a:t>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</a:rPr>
              <a:t>http://www5.bme-pekein ….</a:t>
            </a:r>
            <a:r>
              <a:rPr lang="en-US" sz="2600" dirty="0">
                <a:solidFill>
                  <a:srgbClr val="000000"/>
                </a:solidFill>
                <a:latin typeface="+mj-lt"/>
                <a:cs typeface="Verdana"/>
              </a:rPr>
              <a:t>	</a:t>
            </a:r>
          </a:p>
        </p:txBody>
      </p:sp>
      <p:sp>
        <p:nvSpPr>
          <p:cNvPr id="58" name="TextBox 64"/>
          <p:cNvSpPr txBox="1">
            <a:spLocks noChangeArrowheads="1"/>
          </p:cNvSpPr>
          <p:nvPr/>
        </p:nvSpPr>
        <p:spPr bwMode="auto">
          <a:xfrm>
            <a:off x="17528125" y="34851380"/>
            <a:ext cx="12269847" cy="254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+mj-lt"/>
                <a:cs typeface="Verdana"/>
              </a:rPr>
              <a:t>Figure 2:</a:t>
            </a:r>
            <a:r>
              <a:rPr lang="en-US" sz="3200" dirty="0">
                <a:latin typeface="+mj-lt"/>
                <a:cs typeface="Verdana"/>
              </a:rPr>
              <a:t> Axial slices of reconstructions of the 3-D </a:t>
            </a:r>
            <a:r>
              <a:rPr lang="en-US" sz="3200" dirty="0" err="1">
                <a:latin typeface="+mj-lt"/>
                <a:cs typeface="Verdana"/>
              </a:rPr>
              <a:t>Shepp</a:t>
            </a:r>
            <a:r>
              <a:rPr lang="en-US" sz="3200" dirty="0">
                <a:latin typeface="+mj-lt"/>
                <a:cs typeface="Verdana"/>
              </a:rPr>
              <a:t>-Logan phantom from noisy projections. </a:t>
            </a:r>
            <a:r>
              <a:rPr lang="en-US" sz="3200" b="1" dirty="0">
                <a:latin typeface="+mj-lt"/>
                <a:cs typeface="Verdana"/>
              </a:rPr>
              <a:t>(a)</a:t>
            </a:r>
            <a:r>
              <a:rPr lang="en-US" sz="3200" dirty="0">
                <a:latin typeface="+mj-lt"/>
                <a:cs typeface="Verdana"/>
              </a:rPr>
              <a:t> CT reconstruction. Decreasing the parameter </a:t>
            </a:r>
            <a:r>
              <a:rPr lang="el-GR" sz="3200" dirty="0"/>
              <a:t>λ </a:t>
            </a:r>
            <a:r>
              <a:rPr lang="en-US" sz="3200" dirty="0">
                <a:latin typeface="+mj-lt"/>
                <a:cs typeface="Verdana"/>
              </a:rPr>
              <a:t>trades resolution for less noise.  </a:t>
            </a:r>
            <a:r>
              <a:rPr lang="en-US" sz="3200" b="1" dirty="0">
                <a:latin typeface="+mj-lt"/>
                <a:cs typeface="Verdana"/>
              </a:rPr>
              <a:t>(b) </a:t>
            </a:r>
            <a:r>
              <a:rPr lang="en-US" sz="3200" dirty="0">
                <a:latin typeface="+mj-lt"/>
                <a:cs typeface="Verdana"/>
              </a:rPr>
              <a:t>D-</a:t>
            </a:r>
            <a:r>
              <a:rPr lang="en-US" sz="3200" dirty="0">
                <a:cs typeface="Verdana"/>
              </a:rPr>
              <a:t>CT reconstruction. Here, decreasing </a:t>
            </a:r>
            <a:r>
              <a:rPr lang="el-GR" sz="3200" dirty="0"/>
              <a:t>λ </a:t>
            </a:r>
            <a:r>
              <a:rPr lang="en-US" sz="3200" dirty="0">
                <a:cs typeface="Verdana"/>
              </a:rPr>
              <a:t>trades contrast for less noise. This can be attributed to the different Noise Power Spectra of both applications.</a:t>
            </a:r>
            <a:endParaRPr lang="en-US" sz="3200" dirty="0">
              <a:latin typeface="+mj-lt"/>
              <a:cs typeface="Verdana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2792AB7-7A31-4AED-8A1E-51C48D446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566154"/>
              </p:ext>
            </p:extLst>
          </p:nvPr>
        </p:nvGraphicFramePr>
        <p:xfrm>
          <a:off x="22887835" y="12256287"/>
          <a:ext cx="6573611" cy="5154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3000129" imgH="2352553" progId="AcroExch.Document.DC">
                  <p:embed/>
                </p:oleObj>
              </mc:Choice>
              <mc:Fallback>
                <p:oleObj name="Acrobat Document" r:id="rId3" imgW="3000129" imgH="235255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87835" y="12256287"/>
                        <a:ext cx="6573611" cy="5154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" name="Picture 97">
            <a:extLst>
              <a:ext uri="{FF2B5EF4-FFF2-40B4-BE49-F238E27FC236}">
                <a16:creationId xmlns:a16="http://schemas.microsoft.com/office/drawing/2014/main" id="{7232EF6A-9F46-464A-8164-03A0DDF27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720" y="21314070"/>
            <a:ext cx="2438400" cy="24384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41FD70A-9A1E-423B-98F5-83CA8F587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020" y="21268277"/>
            <a:ext cx="2438400" cy="24384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08F71B2-32D6-458D-9728-70197FBD8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320" y="21235067"/>
            <a:ext cx="2438400" cy="2438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A1BC46F-5B99-42DE-961E-6C8EE9A974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620" y="21223230"/>
            <a:ext cx="2438400" cy="24384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76854B3-2AE7-48D8-9544-99B259909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886" y="23955595"/>
            <a:ext cx="2438400" cy="24384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83B585F-1710-42AB-ACDB-D8A7A8961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955" y="23955595"/>
            <a:ext cx="2438400" cy="24384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39D911B-B58E-4695-91CF-4321A0B92D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355" y="23955595"/>
            <a:ext cx="2438400" cy="24384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2A949D9-4EE7-4664-9169-1588BC925E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290" y="23906420"/>
            <a:ext cx="2438400" cy="24384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C9E2BC2-6594-4503-87E2-76DB12FFF4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886" y="26764984"/>
            <a:ext cx="2438400" cy="24384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C244BC4-111A-47AB-AE52-58FBABF7FC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720" y="26720438"/>
            <a:ext cx="2438400" cy="24384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A0651056-F252-4A98-8CB9-DF163E34D9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403" y="26743377"/>
            <a:ext cx="2438400" cy="24384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A711EAF-CA99-4E44-B3A8-2FE033BF5C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020" y="26699456"/>
            <a:ext cx="2438400" cy="24384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1FE942E-8A10-464E-ABAE-327D8916F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620" y="29481667"/>
            <a:ext cx="2438400" cy="243840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A68D9A-ACA9-40D4-9319-4FA43AD05A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801" y="29485158"/>
            <a:ext cx="2438400" cy="24384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F9C53C3-589D-4AB0-BAF5-B3C623978F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867" y="29443634"/>
            <a:ext cx="2438400" cy="24384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B91590BF-98FE-4773-B2DA-8A8B21FE8AA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743" y="29443634"/>
            <a:ext cx="2438400" cy="24384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BA846EE-B363-4B0F-8A75-2169E91169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620" y="31995663"/>
            <a:ext cx="2438400" cy="243840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BCCAA6C-04DA-41F8-B8DB-56E2312AD6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836" y="32020407"/>
            <a:ext cx="2438400" cy="24384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E8AE343B-0247-456B-939A-638ACBCC52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965" y="32057342"/>
            <a:ext cx="2438400" cy="2438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689F888-4A64-4F09-8BD7-D0CFE19D8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20" y="32140210"/>
            <a:ext cx="2438400" cy="243840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4A10049-AFD2-4531-8C8E-131436F79C10}"/>
              </a:ext>
            </a:extLst>
          </p:cNvPr>
          <p:cNvSpPr/>
          <p:nvPr/>
        </p:nvSpPr>
        <p:spPr bwMode="auto">
          <a:xfrm>
            <a:off x="17468693" y="21404262"/>
            <a:ext cx="12699294" cy="120131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5B1EA82-241E-4FD3-8AE9-4DC202BF7D22}"/>
              </a:ext>
            </a:extLst>
          </p:cNvPr>
          <p:cNvSpPr/>
          <p:nvPr/>
        </p:nvSpPr>
        <p:spPr>
          <a:xfrm>
            <a:off x="2034531" y="10064445"/>
            <a:ext cx="3826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Special dye is injected</a:t>
            </a:r>
            <a:endParaRPr lang="en-US" sz="3200" dirty="0">
              <a:latin typeface="Calibri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DC2D1-998C-4C91-813C-3E7537AC2B2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49" y="14778274"/>
            <a:ext cx="3384044" cy="333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83387-C6D0-40DA-9D80-E072AC71360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94" y="10747078"/>
            <a:ext cx="3668916" cy="31985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986BC-9C3B-49F0-990E-4CFFA6EC7728}"/>
              </a:ext>
            </a:extLst>
          </p:cNvPr>
          <p:cNvGrpSpPr/>
          <p:nvPr/>
        </p:nvGrpSpPr>
        <p:grpSpPr>
          <a:xfrm>
            <a:off x="5712200" y="11555249"/>
            <a:ext cx="11011081" cy="5312509"/>
            <a:chOff x="2315468" y="12202155"/>
            <a:chExt cx="11011081" cy="5312509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3E830C-B968-49AF-BD26-D0A51211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15468" y="15150252"/>
              <a:ext cx="3668916" cy="236441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941694-BE3C-4501-89BB-051601913B22}"/>
                </a:ext>
              </a:extLst>
            </p:cNvPr>
            <p:cNvGrpSpPr/>
            <p:nvPr/>
          </p:nvGrpSpPr>
          <p:grpSpPr>
            <a:xfrm>
              <a:off x="2315468" y="12202155"/>
              <a:ext cx="11011081" cy="5165496"/>
              <a:chOff x="2315468" y="12202155"/>
              <a:chExt cx="11011081" cy="5165496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07AC9C7-37BF-428C-940D-F019D7DEC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flipH="1">
                <a:off x="11134266" y="15525207"/>
                <a:ext cx="2192283" cy="13325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0" name="Arrow: Down 59">
                <a:extLst>
                  <a:ext uri="{FF2B5EF4-FFF2-40B4-BE49-F238E27FC236}">
                    <a16:creationId xmlns:a16="http://schemas.microsoft.com/office/drawing/2014/main" id="{AC89A507-BA16-4683-8E94-11D8DE195D8A}"/>
                  </a:ext>
                </a:extLst>
              </p:cNvPr>
              <p:cNvSpPr/>
              <p:nvPr/>
            </p:nvSpPr>
            <p:spPr>
              <a:xfrm rot="16200000" flipH="1">
                <a:off x="9738342" y="15216213"/>
                <a:ext cx="253898" cy="1980000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7D903DD-00E5-4DA1-A2BD-1E4165283065}"/>
                  </a:ext>
                </a:extLst>
              </p:cNvPr>
              <p:cNvSpPr/>
              <p:nvPr/>
            </p:nvSpPr>
            <p:spPr>
              <a:xfrm>
                <a:off x="8803283" y="15636067"/>
                <a:ext cx="152399" cy="173158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7B56533-2BF8-4F15-8A90-617DDF31C084}"/>
                  </a:ext>
                </a:extLst>
              </p:cNvPr>
              <p:cNvGrpSpPr/>
              <p:nvPr/>
            </p:nvGrpSpPr>
            <p:grpSpPr>
              <a:xfrm>
                <a:off x="2315468" y="12202155"/>
                <a:ext cx="10585176" cy="2364412"/>
                <a:chOff x="2315468" y="12202155"/>
                <a:chExt cx="10585176" cy="2364412"/>
              </a:xfrm>
            </p:grpSpPr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44C1CA7-B669-47E7-9906-CC353E43B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468" y="12202155"/>
                  <a:ext cx="3668916" cy="2364412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A4F26D27-54D2-45AA-BAE1-FF22B7888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892385" y="12826289"/>
                  <a:ext cx="768649" cy="1247868"/>
                </a:xfrm>
                <a:prstGeom prst="rect">
                  <a:avLst/>
                </a:prstGeom>
              </p:spPr>
            </p:pic>
            <p:sp>
              <p:nvSpPr>
                <p:cNvPr id="12" name="Arrow: Down 11">
                  <a:extLst>
                    <a:ext uri="{FF2B5EF4-FFF2-40B4-BE49-F238E27FC236}">
                      <a16:creationId xmlns:a16="http://schemas.microsoft.com/office/drawing/2014/main" id="{D75FC2D6-92FE-41CA-9915-801A15EB59A0}"/>
                    </a:ext>
                  </a:extLst>
                </p:cNvPr>
                <p:cNvSpPr/>
                <p:nvPr/>
              </p:nvSpPr>
              <p:spPr>
                <a:xfrm rot="5400000">
                  <a:off x="6211976" y="10928429"/>
                  <a:ext cx="253898" cy="4963149"/>
                </a:xfrm>
                <a:prstGeom prst="downArrow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F793EB-8167-4F0A-A0C6-BF6AF16AFABE}"/>
                    </a:ext>
                  </a:extLst>
                </p:cNvPr>
                <p:cNvSpPr/>
                <p:nvPr/>
              </p:nvSpPr>
              <p:spPr>
                <a:xfrm>
                  <a:off x="8799709" y="12565481"/>
                  <a:ext cx="152399" cy="17315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Down 13">
                  <a:extLst>
                    <a:ext uri="{FF2B5EF4-FFF2-40B4-BE49-F238E27FC236}">
                      <a16:creationId xmlns:a16="http://schemas.microsoft.com/office/drawing/2014/main" id="{0B0285EF-D518-4087-BF50-959FAF1B476E}"/>
                    </a:ext>
                  </a:extLst>
                </p:cNvPr>
                <p:cNvSpPr/>
                <p:nvPr/>
              </p:nvSpPr>
              <p:spPr>
                <a:xfrm rot="5400000" flipH="1">
                  <a:off x="9647950" y="12390367"/>
                  <a:ext cx="817715" cy="2101460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rgbClr val="BC989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Arrow: Down 55">
                <a:extLst>
                  <a:ext uri="{FF2B5EF4-FFF2-40B4-BE49-F238E27FC236}">
                    <a16:creationId xmlns:a16="http://schemas.microsoft.com/office/drawing/2014/main" id="{A61B845B-E437-43A4-8B89-C0DC85A3932D}"/>
                  </a:ext>
                </a:extLst>
              </p:cNvPr>
              <p:cNvSpPr/>
              <p:nvPr/>
            </p:nvSpPr>
            <p:spPr>
              <a:xfrm rot="16200000" flipH="1">
                <a:off x="6194759" y="13724639"/>
                <a:ext cx="253898" cy="4963149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row: Down 56">
                <a:extLst>
                  <a:ext uri="{FF2B5EF4-FFF2-40B4-BE49-F238E27FC236}">
                    <a16:creationId xmlns:a16="http://schemas.microsoft.com/office/drawing/2014/main" id="{C2CC08F5-3A1C-4C63-B084-BB64FB23AD73}"/>
                  </a:ext>
                </a:extLst>
              </p:cNvPr>
              <p:cNvSpPr/>
              <p:nvPr/>
            </p:nvSpPr>
            <p:spPr>
              <a:xfrm rot="16200000" flipH="1">
                <a:off x="6189357" y="14084679"/>
                <a:ext cx="253898" cy="4963149"/>
              </a:xfrm>
              <a:prstGeom prst="down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1FA1043-E326-464F-BDE9-98ABDF1EC82D}"/>
              </a:ext>
            </a:extLst>
          </p:cNvPr>
          <p:cNvSpPr/>
          <p:nvPr/>
        </p:nvSpPr>
        <p:spPr>
          <a:xfrm>
            <a:off x="14246762" y="11663246"/>
            <a:ext cx="2225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Light Source</a:t>
            </a:r>
            <a:endParaRPr lang="en-US" sz="3200" dirty="0">
              <a:latin typeface="Calibri (Headings)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9606DB-E98D-4997-BC57-A7FE63D1B634}"/>
              </a:ext>
            </a:extLst>
          </p:cNvPr>
          <p:cNvSpPr/>
          <p:nvPr/>
        </p:nvSpPr>
        <p:spPr>
          <a:xfrm>
            <a:off x="14800311" y="15972610"/>
            <a:ext cx="1465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Camera</a:t>
            </a:r>
            <a:endParaRPr lang="en-US" sz="3200" dirty="0">
              <a:latin typeface="Calibri (Headings)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0A0EF-9268-4352-A609-EDE6D1E018C0}"/>
              </a:ext>
            </a:extLst>
          </p:cNvPr>
          <p:cNvSpPr/>
          <p:nvPr/>
        </p:nvSpPr>
        <p:spPr>
          <a:xfrm>
            <a:off x="12808672" y="13003087"/>
            <a:ext cx="2024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White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F6922C-A84E-4A8C-9709-7B51AF6E30A0}"/>
              </a:ext>
            </a:extLst>
          </p:cNvPr>
          <p:cNvSpPr/>
          <p:nvPr/>
        </p:nvSpPr>
        <p:spPr>
          <a:xfrm>
            <a:off x="11176991" y="10911621"/>
            <a:ext cx="2699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Excitation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A71A25-BD43-4738-8251-2C9B65376CCF}"/>
              </a:ext>
            </a:extLst>
          </p:cNvPr>
          <p:cNvSpPr/>
          <p:nvPr/>
        </p:nvSpPr>
        <p:spPr>
          <a:xfrm>
            <a:off x="11176991" y="16677524"/>
            <a:ext cx="2217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Barrier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8C24A69-9DC2-416C-840C-63882157AE3A}"/>
              </a:ext>
            </a:extLst>
          </p:cNvPr>
          <p:cNvSpPr/>
          <p:nvPr/>
        </p:nvSpPr>
        <p:spPr>
          <a:xfrm>
            <a:off x="6106930" y="13856316"/>
            <a:ext cx="4935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Fluorescein in retinal vessels</a:t>
            </a:r>
            <a:endParaRPr lang="en-US" sz="3200" dirty="0">
              <a:latin typeface="Calibri (Headings)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4645F2-DEA9-4A2E-9BA2-527DC7A6DFA4}"/>
              </a:ext>
            </a:extLst>
          </p:cNvPr>
          <p:cNvSpPr/>
          <p:nvPr/>
        </p:nvSpPr>
        <p:spPr>
          <a:xfrm>
            <a:off x="9628215" y="12016828"/>
            <a:ext cx="1748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Blue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B84D68-3D15-44AA-8A70-AF13B39727DA}"/>
              </a:ext>
            </a:extLst>
          </p:cNvPr>
          <p:cNvSpPr/>
          <p:nvPr/>
        </p:nvSpPr>
        <p:spPr>
          <a:xfrm>
            <a:off x="9381116" y="16101950"/>
            <a:ext cx="2576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Reflected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193AB0-4D3F-444B-AE31-6944D51EFF73}"/>
              </a:ext>
            </a:extLst>
          </p:cNvPr>
          <p:cNvSpPr/>
          <p:nvPr/>
        </p:nvSpPr>
        <p:spPr>
          <a:xfrm>
            <a:off x="9226569" y="14633495"/>
            <a:ext cx="2956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Fluorescent light</a:t>
            </a:r>
            <a:endParaRPr lang="en-US" sz="3200" dirty="0">
              <a:latin typeface="Calibri (Headings)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 II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398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 (Headings)</vt:lpstr>
      <vt:lpstr>Lucida Grande</vt:lpstr>
      <vt:lpstr>Arial</vt:lpstr>
      <vt:lpstr>Calibri</vt:lpstr>
      <vt:lpstr>Georgia</vt:lpstr>
      <vt:lpstr>Verdana</vt:lpstr>
      <vt:lpstr>Webdings</vt:lpstr>
      <vt:lpstr>Wingdings</vt:lpstr>
      <vt:lpstr>Med II</vt:lpstr>
      <vt:lpstr>Acrobat Document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Sebastian Beck</dc:creator>
  <cp:lastModifiedBy>fschiffers</cp:lastModifiedBy>
  <cp:revision>73</cp:revision>
  <dcterms:created xsi:type="dcterms:W3CDTF">2013-03-18T14:14:32Z</dcterms:created>
  <dcterms:modified xsi:type="dcterms:W3CDTF">2018-02-23T23:43:34Z</dcterms:modified>
</cp:coreProperties>
</file>